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82" r:id="rId2"/>
    <p:sldId id="316" r:id="rId3"/>
    <p:sldId id="298" r:id="rId4"/>
    <p:sldId id="297" r:id="rId5"/>
    <p:sldId id="314" r:id="rId6"/>
    <p:sldId id="317" r:id="rId7"/>
    <p:sldId id="300" r:id="rId8"/>
    <p:sldId id="302" r:id="rId9"/>
    <p:sldId id="305" r:id="rId10"/>
    <p:sldId id="308" r:id="rId11"/>
    <p:sldId id="284" r:id="rId12"/>
    <p:sldId id="28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31" autoAdjust="0"/>
  </p:normalViewPr>
  <p:slideViewPr>
    <p:cSldViewPr snapToGrid="0">
      <p:cViewPr varScale="1">
        <p:scale>
          <a:sx n="110" d="100"/>
          <a:sy n="110" d="100"/>
        </p:scale>
        <p:origin x="55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image" Target="../media/image7.jp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image" Target="../media/image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FF50B6-9569-483C-B07D-D5614B4BF5E2}" type="doc">
      <dgm:prSet loTypeId="urn:microsoft.com/office/officeart/2005/8/layout/vList3" loCatId="list" qsTypeId="urn:microsoft.com/office/officeart/2005/8/quickstyle/simple1" qsCatId="simple" csTypeId="urn:microsoft.com/office/officeart/2005/8/colors/accent1_3" csCatId="accent1" phldr="1"/>
      <dgm:spPr/>
    </dgm:pt>
    <dgm:pt modelId="{5C7FD991-895B-4794-9410-8EEBA20802AE}">
      <dgm:prSet phldrT="[Texto]" custT="1"/>
      <dgm:spPr/>
      <dgm:t>
        <a:bodyPr/>
        <a:lstStyle/>
        <a:p>
          <a:pPr algn="l">
            <a:buNone/>
          </a:pPr>
          <a:r>
            <a:rPr lang="pt-BR" sz="2400" dirty="0">
              <a:solidFill>
                <a:schemeClr val="tx1"/>
              </a:solidFill>
            </a:rPr>
            <a:t>Aimore.net</a:t>
          </a:r>
        </a:p>
        <a:p>
          <a:pPr algn="l">
            <a:buNone/>
          </a:pPr>
          <a:r>
            <a:rPr lang="pt-BR" sz="2400" dirty="0">
              <a:solidFill>
                <a:schemeClr val="tx1"/>
              </a:solidFill>
            </a:rPr>
            <a:t>https://aimore.net/placas/geral.html</a:t>
          </a:r>
        </a:p>
      </dgm:t>
    </dgm:pt>
    <dgm:pt modelId="{0094D38F-E3EC-4454-87F0-E72827106D00}" type="parTrans" cxnId="{DE681114-61C0-4121-B918-E5ABAC893BF1}">
      <dgm:prSet/>
      <dgm:spPr/>
      <dgm:t>
        <a:bodyPr/>
        <a:lstStyle/>
        <a:p>
          <a:endParaRPr lang="pt-BR"/>
        </a:p>
      </dgm:t>
    </dgm:pt>
    <dgm:pt modelId="{74EBE622-DA5C-47DF-B77B-9D3B04907A94}" type="sibTrans" cxnId="{DE681114-61C0-4121-B918-E5ABAC893BF1}">
      <dgm:prSet/>
      <dgm:spPr/>
      <dgm:t>
        <a:bodyPr/>
        <a:lstStyle/>
        <a:p>
          <a:endParaRPr lang="pt-BR"/>
        </a:p>
      </dgm:t>
    </dgm:pt>
    <dgm:pt modelId="{3EC89D68-7428-4090-8A09-E232A3D6D841}">
      <dgm:prSet phldrT="[Texto]" custT="1"/>
      <dgm:spPr/>
      <dgm:t>
        <a:bodyPr/>
        <a:lstStyle/>
        <a:p>
          <a:pPr algn="l">
            <a:buNone/>
          </a:pPr>
          <a:r>
            <a:rPr lang="pt-BR" sz="2400" dirty="0">
              <a:solidFill>
                <a:schemeClr val="tx1"/>
              </a:solidFill>
            </a:rPr>
            <a:t>Api do Google Imagens</a:t>
          </a:r>
        </a:p>
        <a:p>
          <a:pPr algn="l">
            <a:buNone/>
          </a:pPr>
          <a:r>
            <a:rPr lang="pt-BR" sz="2400" dirty="0">
              <a:solidFill>
                <a:schemeClr val="tx1"/>
              </a:solidFill>
            </a:rPr>
            <a:t>https://www.google.com.br/search</a:t>
          </a:r>
        </a:p>
      </dgm:t>
    </dgm:pt>
    <dgm:pt modelId="{A7D29BF6-0196-4150-A0FB-1D486D22A939}" type="parTrans" cxnId="{DEFC1329-F99A-4894-9997-7ED8C75951F1}">
      <dgm:prSet/>
      <dgm:spPr/>
      <dgm:t>
        <a:bodyPr/>
        <a:lstStyle/>
        <a:p>
          <a:endParaRPr lang="pt-BR"/>
        </a:p>
      </dgm:t>
    </dgm:pt>
    <dgm:pt modelId="{7CD45F13-7FA9-4A15-A075-55D213504DB6}" type="sibTrans" cxnId="{DEFC1329-F99A-4894-9997-7ED8C75951F1}">
      <dgm:prSet/>
      <dgm:spPr/>
      <dgm:t>
        <a:bodyPr/>
        <a:lstStyle/>
        <a:p>
          <a:endParaRPr lang="pt-BR"/>
        </a:p>
      </dgm:t>
    </dgm:pt>
    <dgm:pt modelId="{6A05F892-7A77-4BF7-95BE-16FFEB874A78}" type="pres">
      <dgm:prSet presAssocID="{1DFF50B6-9569-483C-B07D-D5614B4BF5E2}" presName="linearFlow" presStyleCnt="0">
        <dgm:presLayoutVars>
          <dgm:dir/>
          <dgm:resizeHandles val="exact"/>
        </dgm:presLayoutVars>
      </dgm:prSet>
      <dgm:spPr/>
    </dgm:pt>
    <dgm:pt modelId="{B5234885-6AD8-46C0-9BE0-1C3FBCBDF7CD}" type="pres">
      <dgm:prSet presAssocID="{5C7FD991-895B-4794-9410-8EEBA20802AE}" presName="composite" presStyleCnt="0"/>
      <dgm:spPr/>
    </dgm:pt>
    <dgm:pt modelId="{EEC768B2-60DA-4F02-A559-B966B70C6EBF}" type="pres">
      <dgm:prSet presAssocID="{5C7FD991-895B-4794-9410-8EEBA20802AE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0185E65-053A-4029-9E7B-73D6590AAE25}" type="pres">
      <dgm:prSet presAssocID="{5C7FD991-895B-4794-9410-8EEBA20802AE}" presName="txShp" presStyleLbl="node1" presStyleIdx="0" presStyleCnt="2">
        <dgm:presLayoutVars>
          <dgm:bulletEnabled val="1"/>
        </dgm:presLayoutVars>
      </dgm:prSet>
      <dgm:spPr/>
    </dgm:pt>
    <dgm:pt modelId="{7BC63162-1C36-44F6-AF24-3AF26D0F4B3F}" type="pres">
      <dgm:prSet presAssocID="{74EBE622-DA5C-47DF-B77B-9D3B04907A94}" presName="spacing" presStyleCnt="0"/>
      <dgm:spPr/>
    </dgm:pt>
    <dgm:pt modelId="{B5A7FBD8-7999-40DB-B6E6-0175636CA29A}" type="pres">
      <dgm:prSet presAssocID="{3EC89D68-7428-4090-8A09-E232A3D6D841}" presName="composite" presStyleCnt="0"/>
      <dgm:spPr/>
    </dgm:pt>
    <dgm:pt modelId="{7A64D8F6-7E46-491A-AFF7-E5E799B238E2}" type="pres">
      <dgm:prSet presAssocID="{3EC89D68-7428-4090-8A09-E232A3D6D841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EBF4F02-8E67-41F8-BE27-9CFABF593484}" type="pres">
      <dgm:prSet presAssocID="{3EC89D68-7428-4090-8A09-E232A3D6D841}" presName="txShp" presStyleLbl="node1" presStyleIdx="1" presStyleCnt="2">
        <dgm:presLayoutVars>
          <dgm:bulletEnabled val="1"/>
        </dgm:presLayoutVars>
      </dgm:prSet>
      <dgm:spPr/>
    </dgm:pt>
  </dgm:ptLst>
  <dgm:cxnLst>
    <dgm:cxn modelId="{DE681114-61C0-4121-B918-E5ABAC893BF1}" srcId="{1DFF50B6-9569-483C-B07D-D5614B4BF5E2}" destId="{5C7FD991-895B-4794-9410-8EEBA20802AE}" srcOrd="0" destOrd="0" parTransId="{0094D38F-E3EC-4454-87F0-E72827106D00}" sibTransId="{74EBE622-DA5C-47DF-B77B-9D3B04907A94}"/>
    <dgm:cxn modelId="{DEFC1329-F99A-4894-9997-7ED8C75951F1}" srcId="{1DFF50B6-9569-483C-B07D-D5614B4BF5E2}" destId="{3EC89D68-7428-4090-8A09-E232A3D6D841}" srcOrd="1" destOrd="0" parTransId="{A7D29BF6-0196-4150-A0FB-1D486D22A939}" sibTransId="{7CD45F13-7FA9-4A15-A075-55D213504DB6}"/>
    <dgm:cxn modelId="{7BABA2BF-E1D0-464B-B5EB-17975DCCBEB8}" type="presOf" srcId="{3EC89D68-7428-4090-8A09-E232A3D6D841}" destId="{4EBF4F02-8E67-41F8-BE27-9CFABF593484}" srcOrd="0" destOrd="0" presId="urn:microsoft.com/office/officeart/2005/8/layout/vList3"/>
    <dgm:cxn modelId="{810397F1-78EA-46FA-949A-AFD44BD09341}" type="presOf" srcId="{1DFF50B6-9569-483C-B07D-D5614B4BF5E2}" destId="{6A05F892-7A77-4BF7-95BE-16FFEB874A78}" srcOrd="0" destOrd="0" presId="urn:microsoft.com/office/officeart/2005/8/layout/vList3"/>
    <dgm:cxn modelId="{CFB9B6F2-DA31-4719-9B85-AF0E7F695DC5}" type="presOf" srcId="{5C7FD991-895B-4794-9410-8EEBA20802AE}" destId="{B0185E65-053A-4029-9E7B-73D6590AAE25}" srcOrd="0" destOrd="0" presId="urn:microsoft.com/office/officeart/2005/8/layout/vList3"/>
    <dgm:cxn modelId="{3024CB5F-FB7F-488F-94E7-72109774970F}" type="presParOf" srcId="{6A05F892-7A77-4BF7-95BE-16FFEB874A78}" destId="{B5234885-6AD8-46C0-9BE0-1C3FBCBDF7CD}" srcOrd="0" destOrd="0" presId="urn:microsoft.com/office/officeart/2005/8/layout/vList3"/>
    <dgm:cxn modelId="{4D18B4FB-2842-4C55-83A8-98A6F5F11D75}" type="presParOf" srcId="{B5234885-6AD8-46C0-9BE0-1C3FBCBDF7CD}" destId="{EEC768B2-60DA-4F02-A559-B966B70C6EBF}" srcOrd="0" destOrd="0" presId="urn:microsoft.com/office/officeart/2005/8/layout/vList3"/>
    <dgm:cxn modelId="{16311014-A6B7-4BDD-9075-92B43A6FE74F}" type="presParOf" srcId="{B5234885-6AD8-46C0-9BE0-1C3FBCBDF7CD}" destId="{B0185E65-053A-4029-9E7B-73D6590AAE25}" srcOrd="1" destOrd="0" presId="urn:microsoft.com/office/officeart/2005/8/layout/vList3"/>
    <dgm:cxn modelId="{E285BC55-1C48-4AEB-BA82-E2F56E28C406}" type="presParOf" srcId="{6A05F892-7A77-4BF7-95BE-16FFEB874A78}" destId="{7BC63162-1C36-44F6-AF24-3AF26D0F4B3F}" srcOrd="1" destOrd="0" presId="urn:microsoft.com/office/officeart/2005/8/layout/vList3"/>
    <dgm:cxn modelId="{587722F1-3A5E-487E-B0EB-09443B05BD3A}" type="presParOf" srcId="{6A05F892-7A77-4BF7-95BE-16FFEB874A78}" destId="{B5A7FBD8-7999-40DB-B6E6-0175636CA29A}" srcOrd="2" destOrd="0" presId="urn:microsoft.com/office/officeart/2005/8/layout/vList3"/>
    <dgm:cxn modelId="{3FABA102-3BFC-4EF1-A002-CA04C7AE90DA}" type="presParOf" srcId="{B5A7FBD8-7999-40DB-B6E6-0175636CA29A}" destId="{7A64D8F6-7E46-491A-AFF7-E5E799B238E2}" srcOrd="0" destOrd="0" presId="urn:microsoft.com/office/officeart/2005/8/layout/vList3"/>
    <dgm:cxn modelId="{850ACBC4-F0EB-42AB-8AA3-B714C080A5E5}" type="presParOf" srcId="{B5A7FBD8-7999-40DB-B6E6-0175636CA29A}" destId="{4EBF4F02-8E67-41F8-BE27-9CFABF59348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185E65-053A-4029-9E7B-73D6590AAE25}">
      <dsp:nvSpPr>
        <dsp:cNvPr id="0" name=""/>
        <dsp:cNvSpPr/>
      </dsp:nvSpPr>
      <dsp:spPr>
        <a:xfrm rot="10800000">
          <a:off x="2399335" y="4052"/>
          <a:ext cx="7414927" cy="2126662"/>
        </a:xfrm>
        <a:prstGeom prst="homePlat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7799" tIns="91440" rIns="170688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schemeClr val="tx1"/>
              </a:solidFill>
            </a:rPr>
            <a:t>Aimore.net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schemeClr val="tx1"/>
              </a:solidFill>
            </a:rPr>
            <a:t>https://aimore.net/placas/geral.html</a:t>
          </a:r>
        </a:p>
      </dsp:txBody>
      <dsp:txXfrm rot="10800000">
        <a:off x="2931000" y="4052"/>
        <a:ext cx="6883262" cy="2126662"/>
      </dsp:txXfrm>
    </dsp:sp>
    <dsp:sp modelId="{EEC768B2-60DA-4F02-A559-B966B70C6EBF}">
      <dsp:nvSpPr>
        <dsp:cNvPr id="0" name=""/>
        <dsp:cNvSpPr/>
      </dsp:nvSpPr>
      <dsp:spPr>
        <a:xfrm>
          <a:off x="1336003" y="4052"/>
          <a:ext cx="2126662" cy="212666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BF4F02-8E67-41F8-BE27-9CFABF593484}">
      <dsp:nvSpPr>
        <dsp:cNvPr id="0" name=""/>
        <dsp:cNvSpPr/>
      </dsp:nvSpPr>
      <dsp:spPr>
        <a:xfrm rot="10800000">
          <a:off x="2399335" y="2765540"/>
          <a:ext cx="7414927" cy="2126662"/>
        </a:xfrm>
        <a:prstGeom prst="homePlate">
          <a:avLst/>
        </a:prstGeom>
        <a:solidFill>
          <a:schemeClr val="accent1">
            <a:shade val="80000"/>
            <a:hueOff val="249599"/>
            <a:satOff val="-4001"/>
            <a:lumOff val="293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7799" tIns="91440" rIns="170688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schemeClr val="tx1"/>
              </a:solidFill>
            </a:rPr>
            <a:t>Api do Google Imagens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>
              <a:solidFill>
                <a:schemeClr val="tx1"/>
              </a:solidFill>
            </a:rPr>
            <a:t>https://www.google.com.br/search</a:t>
          </a:r>
        </a:p>
      </dsp:txBody>
      <dsp:txXfrm rot="10800000">
        <a:off x="2931000" y="2765540"/>
        <a:ext cx="6883262" cy="2126662"/>
      </dsp:txXfrm>
    </dsp:sp>
    <dsp:sp modelId="{7A64D8F6-7E46-491A-AFF7-E5E799B238E2}">
      <dsp:nvSpPr>
        <dsp:cNvPr id="0" name=""/>
        <dsp:cNvSpPr/>
      </dsp:nvSpPr>
      <dsp:spPr>
        <a:xfrm>
          <a:off x="1336003" y="2765540"/>
          <a:ext cx="2126662" cy="2126662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2018/12/07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ZA" smtClean="0"/>
              <a:t>2018/12/07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 Number</a:t>
            </a:r>
            <a:endParaRPr lang="en-ZA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Email or Social Media Handle</a:t>
            </a:r>
            <a:endParaRPr lang="en-ZA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Company Website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FA90A43-BEC4-4B20-96E2-797B03FB82F2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30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2C2023-6C37-4611-ACAF-5F2060202836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206C51E8-C5C0-4672-B456-F44C69B074D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DE9AE8C-7574-4D45-B521-6B18054DA7C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EF240172-5930-4717-A0CD-A151075277D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B4A83CE-8643-4697-94A9-C9F587F46E2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0A765A5-BBCE-405E-A4B3-80A660118E8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83656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12B8F0DB-CC25-4CE9-A68E-CAA2FD986AF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A058973-2DC9-4087-9D57-F1D779F56CC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641062D-3CD4-49D1-A621-331E2933340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F2C1E7C-A088-4772-84B3-15309BEADF7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A52278A-6924-4F97-A196-AE30D3DACB7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03129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8663BD7B-5136-47ED-BE0A-C6C2F5622BD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6ABA22C7-C35B-4EC0-B7CE-54F9EEFCB71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6DAE4BC9-9CFF-4522-8216-651498F7A16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8E822AA0-FB3E-4051-AA1F-F51204BA02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445288A-D169-4374-BCFD-917DD04B2B1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CD5709C-84DE-45F3-AE9B-8B6FD7134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886" y="1511250"/>
            <a:ext cx="5460114" cy="46657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6BB18B1-3B7F-4B18-A1C5-BB7DA443C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816" y="1511250"/>
            <a:ext cx="5460114" cy="46657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19BDFB-8FC0-4B89-A29A-8EAC95E9A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511250"/>
            <a:ext cx="548493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E6C2CC0-9AB0-46E9-977A-EF923DCE7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9334" y="1518287"/>
            <a:ext cx="54206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8DF954C-A51E-4242-B83E-A826008F5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9334" y="2486989"/>
            <a:ext cx="5432666" cy="37026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600E416E-6162-484A-BA4D-640FA8307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2486989"/>
            <a:ext cx="5491215" cy="37026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020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8B59DDF-F2BC-491E-92E0-9D2C1398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31999"/>
            <a:ext cx="6544468" cy="551388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229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110E46C-B434-49FA-AA0E-D64E5786D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31999"/>
            <a:ext cx="6544468" cy="5513889"/>
          </a:xfrm>
          <a:prstGeom prst="roundRect">
            <a:avLst>
              <a:gd name="adj" fmla="val 5554"/>
            </a:avLst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84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91342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r>
              <a:rPr lang="en-ZA" dirty="0"/>
              <a:t>Enter your caption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6" r:id="rId11"/>
    <p:sldLayoutId id="2147483657" r:id="rId12"/>
    <p:sldLayoutId id="2147483667" r:id="rId13"/>
    <p:sldLayoutId id="2147483668" r:id="rId14"/>
    <p:sldLayoutId id="2147483650" r:id="rId15"/>
    <p:sldLayoutId id="2147483652" r:id="rId16"/>
    <p:sldLayoutId id="2147483669" r:id="rId17"/>
    <p:sldLayoutId id="2147483671" r:id="rId18"/>
    <p:sldLayoutId id="2147483672" r:id="rId19"/>
    <p:sldLayoutId id="2147483670" r:id="rId20"/>
    <p:sldLayoutId id="2147483655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013B1DF9-4A7D-4C11-AAFD-8A28C2B4B54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6922" r="6922"/>
          <a:stretch>
            <a:fillRect/>
          </a:stretch>
        </p:blipFill>
        <p:spPr>
          <a:xfrm>
            <a:off x="1" y="0"/>
            <a:ext cx="10655455" cy="6858000"/>
          </a:xfrm>
        </p:spPr>
      </p:pic>
      <p:sp>
        <p:nvSpPr>
          <p:cNvPr id="25" name="TextBox 24" descr="Slide accent to title box">
            <a:extLst>
              <a:ext uri="{FF2B5EF4-FFF2-40B4-BE49-F238E27FC236}">
                <a16:creationId xmlns:a16="http://schemas.microsoft.com/office/drawing/2014/main" id="{7EF238CB-AB58-4787-8F9C-A1C16929A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0" y="4227821"/>
            <a:ext cx="1481849" cy="2200275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20" name="Isosceles Triangle 19" descr="Slide shadow to title box">
            <a:extLst>
              <a:ext uri="{FF2B5EF4-FFF2-40B4-BE49-F238E27FC236}">
                <a16:creationId xmlns:a16="http://schemas.microsoft.com/office/drawing/2014/main" id="{545D50A1-D634-4325-B06C-5450FDF7B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1000838" y="5942316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6251" y="2542904"/>
            <a:ext cx="5035924" cy="3400732"/>
          </a:xfr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pt-BR" dirty="0"/>
              <a:t>Reconhecimento</a:t>
            </a:r>
            <a:br>
              <a:rPr lang="pt-BR" dirty="0"/>
            </a:br>
            <a:r>
              <a:rPr lang="pt-BR" dirty="0"/>
              <a:t>de Placas</a:t>
            </a:r>
            <a:br>
              <a:rPr lang="pt-BR" dirty="0"/>
            </a:br>
            <a:r>
              <a:rPr lang="pt-BR" dirty="0"/>
              <a:t>de Sinais</a:t>
            </a:r>
            <a:br>
              <a:rPr lang="pt-BR" dirty="0"/>
            </a:br>
            <a:r>
              <a:rPr lang="pt-BR" dirty="0"/>
              <a:t>de Trânsito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833B91-5D60-43BD-9222-F3B40718C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Segmentação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A9827E-5617-45DA-817F-BD7C0B422C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t-BR" dirty="0"/>
              <a:t>Segmentação e métodos de detecção de bordas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D252B-811C-4757-BA2F-8497CF0806E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10</a:t>
            </a:fld>
            <a:endParaRPr lang="en-Z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7C5CDB-5E89-4C4D-9ECF-45D6B1E75B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8F3B9D5-E35D-4313-AE87-F76147A5889B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/>
      </p:sp>
    </p:spTree>
    <p:extLst>
      <p:ext uri="{BB962C8B-B14F-4D97-AF65-F5344CB8AC3E}">
        <p14:creationId xmlns:p14="http://schemas.microsoft.com/office/powerpoint/2010/main" val="384377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err="1"/>
              <a:t>Comparação</a:t>
            </a:r>
            <a:r>
              <a:rPr lang="en-ZA" dirty="0"/>
              <a:t> de </a:t>
            </a:r>
            <a:r>
              <a:rPr lang="en-ZA" dirty="0" err="1"/>
              <a:t>formas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ZA" dirty="0"/>
              <a:t>….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459263"/>
            <a:ext cx="5472000" cy="360000"/>
          </a:xfrm>
        </p:spPr>
        <p:txBody>
          <a:bodyPr/>
          <a:lstStyle/>
          <a:p>
            <a:r>
              <a:rPr lang="en-ZA" dirty="0"/>
              <a:t>Um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967097"/>
            <a:ext cx="5472000" cy="1882828"/>
          </a:xfrm>
        </p:spPr>
        <p:txBody>
          <a:bodyPr/>
          <a:lstStyle/>
          <a:p>
            <a:r>
              <a:rPr lang="en-ZA" dirty="0"/>
              <a:t>…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459788"/>
            <a:ext cx="5472000" cy="358775"/>
          </a:xfrm>
        </p:spPr>
        <p:txBody>
          <a:bodyPr/>
          <a:lstStyle/>
          <a:p>
            <a:r>
              <a:rPr lang="en-ZA" dirty="0" err="1"/>
              <a:t>Dois</a:t>
            </a: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963789"/>
            <a:ext cx="5472113" cy="1883984"/>
          </a:xfrm>
        </p:spPr>
        <p:txBody>
          <a:bodyPr/>
          <a:lstStyle/>
          <a:p>
            <a:r>
              <a:rPr lang="en-ZA" dirty="0"/>
              <a:t>….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err="1"/>
              <a:t>Perguntas</a:t>
            </a:r>
            <a:r>
              <a:rPr lang="en-ZA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ZA" dirty="0"/>
              <a:t>….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556000"/>
            <a:ext cx="5472000" cy="3600000"/>
          </a:xfrm>
        </p:spPr>
        <p:txBody>
          <a:bodyPr/>
          <a:lstStyle/>
          <a:p>
            <a:pPr marL="0" indent="0">
              <a:buNone/>
            </a:pPr>
            <a:r>
              <a:rPr lang="en-ZA" sz="2800" dirty="0"/>
              <a:t>... </a:t>
            </a:r>
          </a:p>
          <a:p>
            <a:r>
              <a:rPr lang="en-ZA"/>
              <a:t>…. </a:t>
            </a:r>
            <a:endParaRPr lang="en-ZA" dirty="0"/>
          </a:p>
        </p:txBody>
      </p:sp>
      <p:pic>
        <p:nvPicPr>
          <p:cNvPr id="9" name="Picture Placeholder 8" descr="Image placeholder">
            <a:extLst>
              <a:ext uri="{FF2B5EF4-FFF2-40B4-BE49-F238E27FC236}">
                <a16:creationId xmlns:a16="http://schemas.microsoft.com/office/drawing/2014/main" id="{52FD3342-E198-5348-9EE9-579E8FFF9D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Freeform 5" descr="Hollow image accent">
            <a:extLst>
              <a:ext uri="{FF2B5EF4-FFF2-40B4-BE49-F238E27FC236}">
                <a16:creationId xmlns:a16="http://schemas.microsoft.com/office/drawing/2014/main" id="{764DA446-807B-4C83-BB5A-59E3FABC9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6" name="Freeform 5" descr="Solid image accent">
            <a:extLst>
              <a:ext uri="{FF2B5EF4-FFF2-40B4-BE49-F238E27FC236}">
                <a16:creationId xmlns:a16="http://schemas.microsoft.com/office/drawing/2014/main" id="{F28CDBF8-0191-43F9-98FE-B98B08813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459030" y="2460298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374428F7-9CF4-4D83-AE0C-74826FAF430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4078" r="4078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0F5EDD8-47FC-4E04-A5E4-C88AEDCAD3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Equipe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F3376D0-EEF9-4164-9AC4-9398FB33A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sz="2400" dirty="0"/>
              <a:t>Rodrigo Lessa</a:t>
            </a:r>
          </a:p>
          <a:p>
            <a:r>
              <a:rPr lang="pt-BR" sz="2400" dirty="0"/>
              <a:t>Bruno Alonso</a:t>
            </a:r>
          </a:p>
        </p:txBody>
      </p:sp>
    </p:spTree>
    <p:extLst>
      <p:ext uri="{BB962C8B-B14F-4D97-AF65-F5344CB8AC3E}">
        <p14:creationId xmlns:p14="http://schemas.microsoft.com/office/powerpoint/2010/main" val="1274205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ECA9FE9D-6C63-47E9-AC72-2E6AD5ACF3C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594" b="1594"/>
          <a:stretch>
            <a:fillRect/>
          </a:stretch>
        </p:blipFill>
        <p:spPr/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E08244FD-2928-4CDA-9DDB-C8189660B8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6117" y="1333500"/>
            <a:ext cx="4459766" cy="4657725"/>
          </a:xfrm>
        </p:spPr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ACC11907-978C-47D7-B465-0F1B5CE4E2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2428876"/>
            <a:ext cx="4000500" cy="340994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pt-BR" sz="2800" dirty="0"/>
              <a:t>Objetivo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Pré-processamento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Processamento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Reconhecimento de padrões</a:t>
            </a:r>
          </a:p>
        </p:txBody>
      </p:sp>
    </p:spTree>
    <p:extLst>
      <p:ext uri="{BB962C8B-B14F-4D97-AF65-F5344CB8AC3E}">
        <p14:creationId xmlns:p14="http://schemas.microsoft.com/office/powerpoint/2010/main" val="389694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Projeto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1" y="1007999"/>
            <a:ext cx="5472000" cy="681463"/>
          </a:xfrm>
        </p:spPr>
        <p:txBody>
          <a:bodyPr/>
          <a:lstStyle/>
          <a:p>
            <a:r>
              <a:rPr lang="pt-BR" sz="2000" dirty="0"/>
              <a:t>Navegação autônoma e identificação de objetos</a:t>
            </a:r>
            <a:endParaRPr lang="en-ZA" sz="2000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056381"/>
            <a:ext cx="5472000" cy="4292167"/>
          </a:xfrm>
        </p:spPr>
        <p:txBody>
          <a:bodyPr/>
          <a:lstStyle/>
          <a:p>
            <a:pPr marL="0" indent="0">
              <a:buNone/>
            </a:pPr>
            <a:r>
              <a:rPr lang="en-ZA" sz="2800" dirty="0" err="1"/>
              <a:t>Objetivo</a:t>
            </a:r>
            <a:r>
              <a:rPr lang="en-ZA" sz="2800" dirty="0"/>
              <a:t> do </a:t>
            </a:r>
            <a:r>
              <a:rPr lang="en-ZA" sz="2800" dirty="0" err="1"/>
              <a:t>projeto</a:t>
            </a:r>
            <a:endParaRPr lang="pt-BR" dirty="0"/>
          </a:p>
          <a:p>
            <a:r>
              <a:rPr lang="pt-BR" sz="2000" dirty="0"/>
              <a:t>Dado uma </a:t>
            </a:r>
            <a:r>
              <a:rPr lang="pt-BR" sz="2000" b="1" dirty="0"/>
              <a:t>foto de placa de sinalização</a:t>
            </a:r>
            <a:r>
              <a:rPr lang="pt-BR" sz="2000" dirty="0"/>
              <a:t> como entrada da nossa Api a saída de resposta é o </a:t>
            </a:r>
            <a:r>
              <a:rPr lang="pt-BR" sz="2000" b="1" dirty="0"/>
              <a:t>tipo da placa reconhecida</a:t>
            </a:r>
            <a:r>
              <a:rPr lang="pt-BR" sz="2000" dirty="0"/>
              <a:t> com o desenho do símbolo de trânsito. O problema que tentamos resolver está associado a projetos de veículos robóticos terrestres, onde é necessário identificar não só o caminho como também obstáculos e sinalização de trânsito em todas as vias</a:t>
            </a:r>
            <a:r>
              <a:rPr lang="en-ZA" sz="2000" dirty="0"/>
              <a:t>. </a:t>
            </a:r>
          </a:p>
          <a:p>
            <a:r>
              <a:rPr lang="pt-BR" sz="2000" dirty="0"/>
              <a:t>O principal objetivo do projeto é identificar a sinalização para auxiliar na decisão dos sistemas autônomos</a:t>
            </a:r>
            <a:r>
              <a:rPr lang="en-ZA" sz="2000" dirty="0"/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D12055F5-8BA6-4E52-A49E-FC1189FAA5D7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2"/>
          <a:srcRect t="5809" b="5809"/>
          <a:stretch>
            <a:fillRect/>
          </a:stretch>
        </p:blipFill>
        <p:spPr/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4F001E06-7144-4B52-9D7A-E385AF41A280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3"/>
          <a:srcRect t="5809" b="5809"/>
          <a:stretch>
            <a:fillRect/>
          </a:stretch>
        </p:blipFill>
        <p:spPr/>
      </p:pic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2EC5CEB2-D7CD-469B-987B-2C1B5B04BCC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5809" b="58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93854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4A354C4-A66B-4EF3-AFBE-8D59650B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Origem dos dados (</a:t>
            </a:r>
            <a:r>
              <a:rPr lang="pt-BR" dirty="0" err="1"/>
              <a:t>dataset</a:t>
            </a:r>
            <a:r>
              <a:rPr lang="pt-BR" dirty="0"/>
              <a:t>)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7EE7845-DE5A-4761-98C4-AF8A8D383BC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2000" y="1012243"/>
            <a:ext cx="9878949" cy="580888"/>
          </a:xfrm>
        </p:spPr>
        <p:txBody>
          <a:bodyPr/>
          <a:lstStyle/>
          <a:p>
            <a:r>
              <a:rPr lang="pt-BR" sz="2000" dirty="0"/>
              <a:t>Conseguimos algumas imagens de placas e cenas de vias com sinalização nos sites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2AF86B-595D-4327-AE2F-2DC81BC3809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  <p:graphicFrame>
        <p:nvGraphicFramePr>
          <p:cNvPr id="18" name="Diagrama 17">
            <a:extLst>
              <a:ext uri="{FF2B5EF4-FFF2-40B4-BE49-F238E27FC236}">
                <a16:creationId xmlns:a16="http://schemas.microsoft.com/office/drawing/2014/main" id="{34380BF8-3BA5-4724-97BF-96BE8AD27E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6555569"/>
              </p:ext>
            </p:extLst>
          </p:nvPr>
        </p:nvGraphicFramePr>
        <p:xfrm>
          <a:off x="520866" y="1719936"/>
          <a:ext cx="11150267" cy="4896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77875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CF8915F-6401-4D6D-BC78-F7A6C88ED343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2"/>
          <a:srcRect t="12535" b="20805"/>
          <a:stretch/>
        </p:blipFill>
        <p:spPr>
          <a:xfrm>
            <a:off x="6282692" y="644454"/>
            <a:ext cx="5511800" cy="55212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D865AD3-EFCB-407A-8083-2835B2A60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5472000" cy="432000"/>
          </a:xfrm>
        </p:spPr>
        <p:txBody>
          <a:bodyPr/>
          <a:lstStyle/>
          <a:p>
            <a:r>
              <a:rPr lang="pt-BR" dirty="0"/>
              <a:t>Pré-processamento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8AD429-C58D-4706-B187-A45A5D52B2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1" y="1008000"/>
            <a:ext cx="5472000" cy="360000"/>
          </a:xfrm>
        </p:spPr>
        <p:txBody>
          <a:bodyPr/>
          <a:lstStyle/>
          <a:p>
            <a:r>
              <a:rPr lang="pt-BR" dirty="0"/>
              <a:t>Transformações na imagem: Escala de cinza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F15B1D-1401-47ED-9741-DC6FFAD8A8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5"/>
            <a:ext cx="5472000" cy="2834191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Cada imagem imputada pela Api pode ser completamente diferente da outra. O mínimo que temos de requisito é que seja maior que 400 x 400 pixels e em canais RGB. </a:t>
            </a:r>
          </a:p>
          <a:p>
            <a:pPr marL="0" indent="0">
              <a:buNone/>
            </a:pPr>
            <a:r>
              <a:rPr lang="pt-BR" dirty="0"/>
              <a:t>Devido as diferentes imagens que vamos receber, vamos realizar um pré-processo para normalização.</a:t>
            </a:r>
          </a:p>
          <a:p>
            <a:pPr marL="0" indent="0">
              <a:buNone/>
            </a:pPr>
            <a:r>
              <a:rPr lang="pt-BR" dirty="0"/>
              <a:t>A Primeira transformação é levar a imagem para </a:t>
            </a:r>
            <a:r>
              <a:rPr lang="pt-BR" b="1" dirty="0"/>
              <a:t>escalas de cinza</a:t>
            </a:r>
            <a:r>
              <a:rPr lang="pt-BR" dirty="0"/>
              <a:t> e facilitar os outros processamentos. No caso de uma imagem em tons de cinza temos apenas um canal, ou seja, apenas uma matriz de 2 dimensões.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C57AA-D6C8-468A-A6DD-308AFAAE5A8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6</a:t>
            </a:fld>
            <a:endParaRPr lang="en-Z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CF029C-A125-491F-B6D3-843B8B7A27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42" b="15905"/>
          <a:stretch/>
        </p:blipFill>
        <p:spPr>
          <a:xfrm rot="21265850">
            <a:off x="2510152" y="3923802"/>
            <a:ext cx="3973873" cy="28474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93028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C15BC0-9393-40AC-B066-A0E1FEC1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Histogramas de imagem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244C3F-A941-4FB2-A058-02AE8592205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t-BR" sz="2000" dirty="0"/>
              <a:t>Identificando qualidade do contraste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F391A5-285E-4898-8F32-2DAD312A31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pt-BR" sz="2000" dirty="0"/>
              <a:t>Para cada imagem vamos extrair um histograma para identificar se o contraste pode ser melhorado assim como a diferença entre os objetos. Com tons de cinza é possível aplicar as operações de histograma direto na imagem.</a:t>
            </a:r>
          </a:p>
          <a:p>
            <a:pPr marL="0" indent="0">
              <a:lnSpc>
                <a:spcPct val="100000"/>
              </a:lnSpc>
              <a:buNone/>
            </a:pPr>
            <a:endParaRPr lang="pt-BR" sz="20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pt-BR" sz="2000" dirty="0"/>
              <a:t>Normalizar o histograma é garantir que os valores das intensidades dos pixels estejam bem distribuidos entre 0 e 255;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pt-BR" sz="2000" dirty="0"/>
              <a:t>Calcula o histograma acumulado;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pt-BR" sz="2000" dirty="0"/>
              <a:t>Transforma a imagem.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55DC2-8456-408D-918D-7E1B34CC6E3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7</a:t>
            </a:fld>
            <a:endParaRPr lang="en-Z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EDAD6A-C1F6-432A-9ECA-495896AAC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445" y="4590547"/>
            <a:ext cx="1352550" cy="466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3058ED-6D02-45D7-8640-C171ABE1B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801" y="5057272"/>
            <a:ext cx="1895475" cy="419100"/>
          </a:xfrm>
          <a:prstGeom prst="rect">
            <a:avLst/>
          </a:prstGeom>
        </p:spPr>
      </p:pic>
      <p:pic>
        <p:nvPicPr>
          <p:cNvPr id="15" name="Picture Placeholder 7">
            <a:extLst>
              <a:ext uri="{FF2B5EF4-FFF2-40B4-BE49-F238E27FC236}">
                <a16:creationId xmlns:a16="http://schemas.microsoft.com/office/drawing/2014/main" id="{D1FD507A-50AB-48AA-9561-9495027C4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515" y="1021172"/>
            <a:ext cx="6115485" cy="4389129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C7A7016-B7B9-45FB-8CE8-3E50C3591083}"/>
              </a:ext>
            </a:extLst>
          </p:cNvPr>
          <p:cNvSpPr txBox="1"/>
          <p:nvPr/>
        </p:nvSpPr>
        <p:spPr>
          <a:xfrm>
            <a:off x="6183085" y="5564777"/>
            <a:ext cx="5625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eixo X possui uma distribuição de 0 a 255, a intensidade do pixel. No eixo Y, a quantidade de pixels daquela intensidade.</a:t>
            </a:r>
          </a:p>
        </p:txBody>
      </p:sp>
    </p:spTree>
    <p:extLst>
      <p:ext uri="{BB962C8B-B14F-4D97-AF65-F5344CB8AC3E}">
        <p14:creationId xmlns:p14="http://schemas.microsoft.com/office/powerpoint/2010/main" val="3378513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83D5CF-AF1F-48CC-8295-972618F31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5472000" cy="432000"/>
          </a:xfrm>
        </p:spPr>
        <p:txBody>
          <a:bodyPr/>
          <a:lstStyle/>
          <a:p>
            <a:r>
              <a:rPr lang="pt-BR"/>
              <a:t>Equalização de Histograma</a:t>
            </a:r>
            <a:endParaRPr lang="pt-B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F91354-16BB-4265-9822-3A5B2D9407B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5759993" cy="360000"/>
          </a:xfrm>
        </p:spPr>
        <p:txBody>
          <a:bodyPr/>
          <a:lstStyle/>
          <a:p>
            <a:r>
              <a:rPr lang="en-US" dirty="0"/>
              <a:t>CLAHE (Contrast Limited Adaptive Histogram Equalization)</a:t>
            </a:r>
            <a:endParaRPr lang="pt-BR" dirty="0"/>
          </a:p>
          <a:p>
            <a:endParaRPr lang="pt-BR" sz="16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B4EB40-A4F8-43E7-AF0B-ABA6D4CDE29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1800" y="1363795"/>
            <a:ext cx="5472113" cy="4104084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6ADB8-AAA3-4C25-82BD-D2724FA8D17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8</a:t>
            </a:fld>
            <a:endParaRPr lang="en-Z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2E9EEF-3203-4C4E-96E1-98D25AB1D76C}"/>
              </a:ext>
            </a:extLst>
          </p:cNvPr>
          <p:cNvSpPr txBox="1"/>
          <p:nvPr/>
        </p:nvSpPr>
        <p:spPr>
          <a:xfrm>
            <a:off x="397508" y="5554007"/>
            <a:ext cx="5524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 equalização adaptativa, divide a imagem em pequenos blocos (8x8). Então para cada bloco o histograma é equalizado normalmente. O único problema é que se existir um ruido na região, ele vai ser amplificado.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214227D-BB8A-427D-895A-A19FF319A89C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3"/>
          <a:srcRect t="12554" b="18613"/>
          <a:stretch/>
        </p:blipFill>
        <p:spPr>
          <a:xfrm>
            <a:off x="6282692" y="548654"/>
            <a:ext cx="5511800" cy="5704114"/>
          </a:xfrm>
        </p:spPr>
      </p:pic>
    </p:spTree>
    <p:extLst>
      <p:ext uri="{BB962C8B-B14F-4D97-AF65-F5344CB8AC3E}">
        <p14:creationId xmlns:p14="http://schemas.microsoft.com/office/powerpoint/2010/main" val="3299775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5928D3-4C9A-4276-9EB3-000EC79F9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Suavização de imagens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D93AF0-1902-4E09-A4E7-92EFEA2165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pt-BR" dirty="0"/>
              <a:t>Suavização com filtro bilateral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3E88EA-CF3C-4784-A457-0B82831859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pt-BR" sz="2000" dirty="0"/>
              <a:t>É mais lento para calcular que um filtro por Mediana ou Gaussiana mas como vantagem apresenta a preservação de bordas e garante que o </a:t>
            </a:r>
            <a:r>
              <a:rPr lang="pt-BR" sz="2000" b="1" dirty="0"/>
              <a:t>ruído seja removido</a:t>
            </a:r>
            <a:r>
              <a:rPr lang="pt-BR" sz="2000" dirty="0"/>
              <a:t>. Além de um filtro gaussiano do espaço ao redor do pixel também é utilizado outro cálculo com outro filtro gaussiano que leva em conta a diferença de intensidade entre os pixels.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2000" dirty="0"/>
              <a:t>Utilizamos um função do OpenCV com os parâmetros</a:t>
            </a:r>
          </a:p>
          <a:p>
            <a:pPr marL="0" indent="0">
              <a:buNone/>
            </a:pPr>
            <a:r>
              <a:rPr lang="pt-BR" sz="2000" dirty="0"/>
              <a:t>cv2.bilateralFilter(img, 7, 49, 49).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8D76D-7E57-4B00-A471-9BDAC85CFE0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9</a:t>
            </a:fld>
            <a:endParaRPr lang="en-ZA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9B0C96F-70D5-4BFA-B0EE-7C77A533BFDC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2"/>
          <a:srcRect t="12030" b="15246"/>
          <a:stretch/>
        </p:blipFill>
        <p:spPr>
          <a:xfrm>
            <a:off x="6282692" y="383183"/>
            <a:ext cx="5511800" cy="6026537"/>
          </a:xfrm>
        </p:spPr>
      </p:pic>
    </p:spTree>
    <p:extLst>
      <p:ext uri="{BB962C8B-B14F-4D97-AF65-F5344CB8AC3E}">
        <p14:creationId xmlns:p14="http://schemas.microsoft.com/office/powerpoint/2010/main" val="3895826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eometric Presentation Layout_SB - v5.potx" id="{D23EA009-1275-445B-9B7F-C601617D2B1D}" vid="{30A9F54A-813B-40F2-AB5B-755CECE9CC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518</Words>
  <Application>Microsoft Office PowerPoint</Application>
  <PresentationFormat>Widescreen</PresentationFormat>
  <Paragraphs>62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Corbel</vt:lpstr>
      <vt:lpstr>Times New Roman</vt:lpstr>
      <vt:lpstr>Office Theme</vt:lpstr>
      <vt:lpstr>Reconhecimento de Placas de Sinais de Trânsito</vt:lpstr>
      <vt:lpstr>Equipe</vt:lpstr>
      <vt:lpstr>Sumário</vt:lpstr>
      <vt:lpstr>O Projeto</vt:lpstr>
      <vt:lpstr>Origem dos dados (dataset)</vt:lpstr>
      <vt:lpstr>Pré-processamento</vt:lpstr>
      <vt:lpstr>Histogramas de imagem</vt:lpstr>
      <vt:lpstr>Equalização de Histograma</vt:lpstr>
      <vt:lpstr>Suavização de imagens</vt:lpstr>
      <vt:lpstr>Segmentação</vt:lpstr>
      <vt:lpstr>Comparação de formas</vt:lpstr>
      <vt:lpstr>Perguntas?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2018-10-04T02:43:37Z</dcterms:created>
  <dcterms:modified xsi:type="dcterms:W3CDTF">2018-12-08T03:07:36Z</dcterms:modified>
</cp:coreProperties>
</file>